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4"/>
    <p:sldMasterId id="2147483661" r:id="rId5"/>
  </p:sldMasterIdLst>
  <p:notesMasterIdLst>
    <p:notesMasterId r:id="rId21"/>
  </p:notesMasterIdLst>
  <p:sldIdLst>
    <p:sldId id="403" r:id="rId6"/>
    <p:sldId id="258" r:id="rId7"/>
    <p:sldId id="370" r:id="rId8"/>
    <p:sldId id="391" r:id="rId9"/>
    <p:sldId id="392" r:id="rId10"/>
    <p:sldId id="367" r:id="rId11"/>
    <p:sldId id="380" r:id="rId12"/>
    <p:sldId id="395" r:id="rId13"/>
    <p:sldId id="398" r:id="rId14"/>
    <p:sldId id="397" r:id="rId15"/>
    <p:sldId id="399" r:id="rId16"/>
    <p:sldId id="400" r:id="rId17"/>
    <p:sldId id="401" r:id="rId18"/>
    <p:sldId id="393" r:id="rId19"/>
    <p:sldId id="396" r:id="rId20"/>
  </p:sldIdLst>
  <p:sldSz cx="17340263" cy="9753600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8D4"/>
    <a:srgbClr val="3C8C93"/>
    <a:srgbClr val="00738D"/>
    <a:srgbClr val="3B536E"/>
    <a:srgbClr val="3F5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2" autoAdjust="0"/>
    <p:restoredTop sz="96437" autoAdjust="0"/>
  </p:normalViewPr>
  <p:slideViewPr>
    <p:cSldViewPr>
      <p:cViewPr varScale="1">
        <p:scale>
          <a:sx n="55" d="100"/>
          <a:sy n="55" d="100"/>
        </p:scale>
        <p:origin x="1032" y="53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Compagnoni" userId="S::an.compagnoni@teamsystem.com::e5921cbd-c189-4826-aabd-f18b86076190" providerId="AD" clId="Web-{2B26B208-02E6-4B99-9447-45C256FA9A76}"/>
    <pc:docChg chg="modSld">
      <pc:chgData name="Andrea Compagnoni" userId="S::an.compagnoni@teamsystem.com::e5921cbd-c189-4826-aabd-f18b86076190" providerId="AD" clId="Web-{2B26B208-02E6-4B99-9447-45C256FA9A76}" dt="2024-01-26T10:23:45.969" v="2" actId="20577"/>
      <pc:docMkLst>
        <pc:docMk/>
      </pc:docMkLst>
      <pc:sldChg chg="modSp">
        <pc:chgData name="Andrea Compagnoni" userId="S::an.compagnoni@teamsystem.com::e5921cbd-c189-4826-aabd-f18b86076190" providerId="AD" clId="Web-{2B26B208-02E6-4B99-9447-45C256FA9A76}" dt="2024-01-26T10:23:45.969" v="2" actId="20577"/>
        <pc:sldMkLst>
          <pc:docMk/>
          <pc:sldMk cId="2023916116" sldId="390"/>
        </pc:sldMkLst>
        <pc:spChg chg="mod">
          <ac:chgData name="Andrea Compagnoni" userId="S::an.compagnoni@teamsystem.com::e5921cbd-c189-4826-aabd-f18b86076190" providerId="AD" clId="Web-{2B26B208-02E6-4B99-9447-45C256FA9A76}" dt="2024-01-26T10:23:45.969" v="2" actId="20577"/>
          <ac:spMkLst>
            <pc:docMk/>
            <pc:sldMk cId="2023916116" sldId="390"/>
            <ac:spMk id="4" creationId="{0F946C52-C736-4AA7-A4C1-547EF423268F}"/>
          </ac:spMkLst>
        </pc:spChg>
      </pc:sldChg>
      <pc:sldChg chg="delSp">
        <pc:chgData name="Andrea Compagnoni" userId="S::an.compagnoni@teamsystem.com::e5921cbd-c189-4826-aabd-f18b86076190" providerId="AD" clId="Web-{2B26B208-02E6-4B99-9447-45C256FA9A76}" dt="2024-01-26T10:23:30.624" v="0"/>
        <pc:sldMkLst>
          <pc:docMk/>
          <pc:sldMk cId="164725905" sldId="396"/>
        </pc:sldMkLst>
        <pc:spChg chg="del">
          <ac:chgData name="Andrea Compagnoni" userId="S::an.compagnoni@teamsystem.com::e5921cbd-c189-4826-aabd-f18b86076190" providerId="AD" clId="Web-{2B26B208-02E6-4B99-9447-45C256FA9A76}" dt="2024-01-26T10:23:30.624" v="0"/>
          <ac:spMkLst>
            <pc:docMk/>
            <pc:sldMk cId="164725905" sldId="396"/>
            <ac:spMk id="8" creationId="{917EC015-AF09-4313-B3A7-2BE67209A6CF}"/>
          </ac:spMkLst>
        </pc:spChg>
      </pc:sldChg>
    </pc:docChg>
  </pc:docChgLst>
  <pc:docChgLst>
    <pc:chgData name="Nicola Baraldi" userId="a18c4828-7705-4de7-ba37-1c7c7de42f2b" providerId="ADAL" clId="{85704E55-6BE5-404D-8A2F-75484C11BEB5}"/>
    <pc:docChg chg="delSld">
      <pc:chgData name="Nicola Baraldi" userId="a18c4828-7705-4de7-ba37-1c7c7de42f2b" providerId="ADAL" clId="{85704E55-6BE5-404D-8A2F-75484C11BEB5}" dt="2024-02-27T08:47:59.047" v="1" actId="47"/>
      <pc:docMkLst>
        <pc:docMk/>
      </pc:docMkLst>
      <pc:sldChg chg="del">
        <pc:chgData name="Nicola Baraldi" userId="a18c4828-7705-4de7-ba37-1c7c7de42f2b" providerId="ADAL" clId="{85704E55-6BE5-404D-8A2F-75484C11BEB5}" dt="2024-02-27T08:47:59.047" v="1" actId="47"/>
        <pc:sldMkLst>
          <pc:docMk/>
          <pc:sldMk cId="1432374986" sldId="328"/>
        </pc:sldMkLst>
      </pc:sldChg>
      <pc:sldChg chg="del">
        <pc:chgData name="Nicola Baraldi" userId="a18c4828-7705-4de7-ba37-1c7c7de42f2b" providerId="ADAL" clId="{85704E55-6BE5-404D-8A2F-75484C11BEB5}" dt="2024-02-27T08:47:41.742" v="0" actId="47"/>
        <pc:sldMkLst>
          <pc:docMk/>
          <pc:sldMk cId="2023916116" sldId="390"/>
        </pc:sldMkLst>
      </pc:sldChg>
    </pc:docChg>
  </pc:docChgLst>
  <pc:docChgLst>
    <pc:chgData name="Andrea Compagnoni" userId="S::an.compagnoni@teamsystem.com::e5921cbd-c189-4826-aabd-f18b86076190" providerId="AD" clId="Web-{AA6F371A-4CFF-4BAE-A149-7962ED617587}"/>
    <pc:docChg chg="modSld">
      <pc:chgData name="Andrea Compagnoni" userId="S::an.compagnoni@teamsystem.com::e5921cbd-c189-4826-aabd-f18b86076190" providerId="AD" clId="Web-{AA6F371A-4CFF-4BAE-A149-7962ED617587}" dt="2024-02-07T09:06:40.106" v="3" actId="20577"/>
      <pc:docMkLst>
        <pc:docMk/>
      </pc:docMkLst>
      <pc:sldChg chg="modSp">
        <pc:chgData name="Andrea Compagnoni" userId="S::an.compagnoni@teamsystem.com::e5921cbd-c189-4826-aabd-f18b86076190" providerId="AD" clId="Web-{AA6F371A-4CFF-4BAE-A149-7962ED617587}" dt="2024-02-07T09:06:40.106" v="3" actId="20577"/>
        <pc:sldMkLst>
          <pc:docMk/>
          <pc:sldMk cId="0" sldId="258"/>
        </pc:sldMkLst>
        <pc:spChg chg="mod">
          <ac:chgData name="Andrea Compagnoni" userId="S::an.compagnoni@teamsystem.com::e5921cbd-c189-4826-aabd-f18b86076190" providerId="AD" clId="Web-{AA6F371A-4CFF-4BAE-A149-7962ED617587}" dt="2024-02-07T09:06:40.106" v="3" actId="20577"/>
          <ac:spMkLst>
            <pc:docMk/>
            <pc:sldMk cId="0" sldId="258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1B9CC-2F17-47E9-A784-08D456F0D9E7}" type="datetimeFigureOut">
              <a:rPr lang="it-IT" smtClean="0"/>
              <a:pPr/>
              <a:t>27/02/2024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6A16A-C7ED-464B-A82A-37AA7CA138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76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93939-5B3E-9AEE-FB7B-11AB1BA0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9F314-223F-416F-9531-EA0AF814D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B65CE-0037-C8DC-0A94-EA2206B2B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CBCF9-4511-3742-099F-71970BB26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6A16A-C7ED-464B-A82A-37AA7CA1383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77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6A16A-C7ED-464B-A82A-37AA7CA1383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06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67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6047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58505" y="1638300"/>
            <a:ext cx="3488373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3385" y="1638300"/>
            <a:ext cx="10261913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4807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9803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8158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3385" y="2768600"/>
            <a:ext cx="3259766" cy="57150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358" y="2768600"/>
            <a:ext cx="3259766" cy="57150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0371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59222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8388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9068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314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26658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47539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9764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58505" y="254000"/>
            <a:ext cx="3488373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3385" y="254000"/>
            <a:ext cx="10261913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2862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874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3385" y="5029200"/>
            <a:ext cx="6875143" cy="11303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5029200"/>
            <a:ext cx="6875143" cy="11303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6164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1413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50912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1319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5245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4645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5029200"/>
            <a:ext cx="13953493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1638300"/>
            <a:ext cx="13953493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2768600"/>
            <a:ext cx="672273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112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13935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606631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2199327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792024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384720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994350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4603981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213611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5823242" indent="-658317" algn="l" rtl="0" fontAlgn="base">
        <a:spcBef>
          <a:spcPts val="5067"/>
        </a:spcBef>
        <a:spcAft>
          <a:spcPct val="0"/>
        </a:spcAft>
        <a:buSzPct val="171000"/>
        <a:buFont typeface="Gill Sans" charset="0"/>
        <a:buChar char="•"/>
        <a:defRPr sz="4267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A0F74-F10D-61A5-7BB6-1F7424A60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95A030B-EB5E-752C-5366-1ED0CA9EC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72021"/>
            <a:ext cx="246294" cy="4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4" tIns="60962" rIns="121924" bIns="60962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219261"/>
            <a:endParaRPr lang="it-IT" altLang="it-IT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Immagine 5" descr="Immagine che contiene testo, schermata, grafica, Sistema operativo&#10;&#10;Descrizione generata automaticamente">
            <a:extLst>
              <a:ext uri="{FF2B5EF4-FFF2-40B4-BE49-F238E27FC236}">
                <a16:creationId xmlns:a16="http://schemas.microsoft.com/office/drawing/2014/main" id="{BE7628B6-C973-1D00-F9B4-6B172369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" y="-1786"/>
            <a:ext cx="17341410" cy="9752409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2812E-79FC-9F1F-43C8-BF7EB7D2F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2" y="2383138"/>
            <a:ext cx="3957396" cy="1055306"/>
          </a:xfrm>
          <a:prstGeom prst="rect">
            <a:avLst/>
          </a:prstGeom>
        </p:spPr>
      </p:pic>
      <p:pic>
        <p:nvPicPr>
          <p:cNvPr id="8" name="Immagine 7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07B2F495-02E4-CEF5-653F-3C9D9798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008" y="9354634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23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57364" y="326993"/>
            <a:ext cx="4752528" cy="89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735" tIns="67735" rIns="67735" bIns="67735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solidFill>
                  <a:srgbClr val="00738D"/>
                </a:solidFill>
                <a:latin typeface="Calibri"/>
                <a:cs typeface="Calibri"/>
              </a:rPr>
              <a:t>Funzionalità per la segreteria</a:t>
            </a:r>
            <a:endParaRPr lang="it-IT" sz="3500" dirty="0">
              <a:solidFill>
                <a:srgbClr val="00738D"/>
              </a:solidFill>
              <a:latin typeface="Calibri"/>
              <a:cs typeface="Calibri"/>
            </a:endParaRPr>
          </a:p>
          <a:p>
            <a:pPr algn="l"/>
            <a:endParaRPr lang="it-IT" sz="3500" b="1" dirty="0">
              <a:latin typeface="Calibri"/>
              <a:cs typeface="Calibri"/>
            </a:endParaRPr>
          </a:p>
          <a:p>
            <a:pPr algn="l"/>
            <a:r>
              <a:rPr lang="it-IT" sz="3200" dirty="0">
                <a:latin typeface="Calibri"/>
                <a:cs typeface="Calibri"/>
              </a:rPr>
              <a:t>Possibilità di inserire le </a:t>
            </a:r>
            <a:r>
              <a:rPr lang="it-IT" sz="3200" b="1" dirty="0">
                <a:latin typeface="Calibri"/>
                <a:cs typeface="Calibri"/>
              </a:rPr>
              <a:t>informazioni principali</a:t>
            </a:r>
            <a:r>
              <a:rPr lang="it-IT" sz="3200" dirty="0">
                <a:latin typeface="Calibri"/>
                <a:cs typeface="Calibri"/>
              </a:rPr>
              <a:t> delle riunioni, gestire i partecipanti, aggiornare </a:t>
            </a:r>
            <a:r>
              <a:rPr lang="it-IT" sz="3200" b="1" dirty="0">
                <a:latin typeface="Calibri"/>
                <a:cs typeface="Calibri"/>
              </a:rPr>
              <a:t>l’Ordine del Giorno</a:t>
            </a:r>
            <a:r>
              <a:rPr lang="it-IT" sz="3200" dirty="0">
                <a:latin typeface="Calibri"/>
                <a:cs typeface="Calibri"/>
              </a:rPr>
              <a:t>, </a:t>
            </a:r>
            <a:r>
              <a:rPr lang="it-IT" sz="3200" b="1" dirty="0">
                <a:latin typeface="Calibri"/>
                <a:cs typeface="Calibri"/>
              </a:rPr>
              <a:t>redigere il verbale</a:t>
            </a:r>
            <a:r>
              <a:rPr lang="it-IT" sz="3200" dirty="0">
                <a:latin typeface="Calibri"/>
                <a:cs typeface="Calibri"/>
              </a:rPr>
              <a:t>, spedire </a:t>
            </a:r>
            <a:r>
              <a:rPr lang="it-IT" sz="3200" b="1" dirty="0">
                <a:latin typeface="Calibri"/>
                <a:cs typeface="Calibri"/>
              </a:rPr>
              <a:t>gli inviti </a:t>
            </a:r>
            <a:r>
              <a:rPr lang="it-IT" sz="3200" dirty="0">
                <a:latin typeface="Calibri"/>
                <a:cs typeface="Calibri"/>
              </a:rPr>
              <a:t>e configurare i processi di </a:t>
            </a:r>
            <a:r>
              <a:rPr lang="it-IT" sz="3200" b="1" dirty="0">
                <a:latin typeface="Calibri"/>
                <a:cs typeface="Calibri"/>
              </a:rPr>
              <a:t>condivisione delle informazioni</a:t>
            </a:r>
            <a:r>
              <a:rPr lang="it-IT" sz="3200" dirty="0">
                <a:latin typeface="Calibri"/>
                <a:cs typeface="Calibri"/>
              </a:rPr>
              <a:t>. In un’unica interfaccia.</a:t>
            </a:r>
          </a:p>
          <a:p>
            <a:pPr algn="l"/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Possibilità di creare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archivi di documenti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, profilati per utente, e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reportistica personalizzata.</a:t>
            </a:r>
            <a:endParaRPr lang="it-IT" sz="3734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65FEAE57-3769-A6D7-9F7E-AD17C257A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19" y="1996480"/>
            <a:ext cx="9427447" cy="6480720"/>
          </a:xfrm>
          <a:prstGeom prst="rect">
            <a:avLst/>
          </a:prstGeom>
        </p:spPr>
      </p:pic>
      <p:pic>
        <p:nvPicPr>
          <p:cNvPr id="7" name="Elemento grafico 6" descr="Elenco di controllo con riempimento a tinta unita">
            <a:extLst>
              <a:ext uri="{FF2B5EF4-FFF2-40B4-BE49-F238E27FC236}">
                <a16:creationId xmlns:a16="http://schemas.microsoft.com/office/drawing/2014/main" id="{C25E3448-5FAC-23AA-C919-EB2BAB6A0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848" y="3877089"/>
            <a:ext cx="1202431" cy="1202431"/>
          </a:xfrm>
          <a:prstGeom prst="rect">
            <a:avLst/>
          </a:prstGeom>
        </p:spPr>
      </p:pic>
      <p:pic>
        <p:nvPicPr>
          <p:cNvPr id="9" name="Elemento grafico 8" descr="Apri cartella con riempimento a tinta unita">
            <a:extLst>
              <a:ext uri="{FF2B5EF4-FFF2-40B4-BE49-F238E27FC236}">
                <a16:creationId xmlns:a16="http://schemas.microsoft.com/office/drawing/2014/main" id="{77370886-9787-0A66-9058-41DE6F0DF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137" y="7765520"/>
            <a:ext cx="914400" cy="914400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DA980D66-767C-12F7-4061-888342DDB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D39E73-4842-0B5F-8418-1F9DE8E310F6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per la segreteria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947CC1C-96ED-C4F9-0562-3C999AAC4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6" name="Immagine 15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1BDE973C-F686-C490-B484-D6D7D8DF1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481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57364" y="326993"/>
            <a:ext cx="4752528" cy="89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735" tIns="67735" rIns="67735" bIns="67735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Novità per la segreteria delle riunioni</a:t>
            </a:r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Possibilità di far inserire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le proposte di specifici punti dell’ordine del giorno o le proposte di delibera a utenti esterni alla segreteria societaria 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(dirigenti, manager, responsabili di uffici, etc.)</a:t>
            </a:r>
          </a:p>
          <a:p>
            <a:pPr algn="l"/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Modalità evolute di gestione della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valutazione, approvazione e risposta sulle varie proposte 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da parte della segreteria societaria</a:t>
            </a:r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 Same Side Corner Rectangle 6">
            <a:extLst>
              <a:ext uri="{FF2B5EF4-FFF2-40B4-BE49-F238E27FC236}">
                <a16:creationId xmlns:a16="http://schemas.microsoft.com/office/drawing/2014/main" id="{60D85EDB-3A1C-4658-A6DD-051A3F08194C}"/>
              </a:ext>
            </a:extLst>
          </p:cNvPr>
          <p:cNvSpPr/>
          <p:nvPr/>
        </p:nvSpPr>
        <p:spPr>
          <a:xfrm rot="2700000">
            <a:off x="932179" y="3791405"/>
            <a:ext cx="243822" cy="1025509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0" name="Frame 17">
            <a:extLst>
              <a:ext uri="{FF2B5EF4-FFF2-40B4-BE49-F238E27FC236}">
                <a16:creationId xmlns:a16="http://schemas.microsoft.com/office/drawing/2014/main" id="{90EAEB86-B79D-4B63-BE3D-3CB3531D3371}"/>
              </a:ext>
            </a:extLst>
          </p:cNvPr>
          <p:cNvSpPr/>
          <p:nvPr/>
        </p:nvSpPr>
        <p:spPr>
          <a:xfrm>
            <a:off x="786897" y="7455784"/>
            <a:ext cx="690645" cy="68442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8C7399-2245-4F49-8352-15B4AD78D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/>
          <a:stretch/>
        </p:blipFill>
        <p:spPr>
          <a:xfrm>
            <a:off x="6720263" y="0"/>
            <a:ext cx="10620000" cy="9753599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5463A3C-CBE5-8977-6D20-A7541F809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DC90F1-9B10-0894-0912-6EE228676049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per la segreteria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2603FDA-5CAA-B9A0-0FB5-3ECF1C755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4" name="Immagine 13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103E7425-89D5-5C59-7C14-414758838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010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D167DB-16B5-E320-B80E-16F27ABA3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760"/>
            <a:ext cx="17340263" cy="9917360"/>
          </a:xfrm>
          <a:prstGeom prst="rect">
            <a:avLst/>
          </a:prstGeom>
        </p:spPr>
      </p:pic>
      <p:pic>
        <p:nvPicPr>
          <p:cNvPr id="6" name="Immagine 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CA985AB1-D1B9-F7C0-500E-07D509FA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3" y="-149565"/>
            <a:ext cx="17350169" cy="17190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406E8F-6931-7455-3F51-5A8775AD4DFC}"/>
              </a:ext>
            </a:extLst>
          </p:cNvPr>
          <p:cNvSpPr txBox="1"/>
          <p:nvPr/>
        </p:nvSpPr>
        <p:spPr>
          <a:xfrm>
            <a:off x="2822394" y="25353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PER I CONSIGLIERI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AAD9536-21F6-C750-DB21-91A113683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3" name="Immagine 12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170140A1-ADF9-7F5F-6342-9A138FECB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  <p:sp>
        <p:nvSpPr>
          <p:cNvPr id="15" name="Pentagono 14">
            <a:extLst>
              <a:ext uri="{FF2B5EF4-FFF2-40B4-BE49-F238E27FC236}">
                <a16:creationId xmlns:a16="http://schemas.microsoft.com/office/drawing/2014/main" id="{7079120C-0956-AC69-AAA4-8AD4BAE606BF}"/>
              </a:ext>
            </a:extLst>
          </p:cNvPr>
          <p:cNvSpPr/>
          <p:nvPr/>
        </p:nvSpPr>
        <p:spPr bwMode="auto">
          <a:xfrm rot="19980000">
            <a:off x="2552408" y="1214761"/>
            <a:ext cx="769083" cy="738130"/>
          </a:xfrm>
          <a:prstGeom prst="pentagon">
            <a:avLst/>
          </a:prstGeom>
          <a:solidFill>
            <a:srgbClr val="46C8D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Pentagono 16">
            <a:extLst>
              <a:ext uri="{FF2B5EF4-FFF2-40B4-BE49-F238E27FC236}">
                <a16:creationId xmlns:a16="http://schemas.microsoft.com/office/drawing/2014/main" id="{02EFFB32-AE14-6DC8-1D43-3A4F1452B3C0}"/>
              </a:ext>
            </a:extLst>
          </p:cNvPr>
          <p:cNvSpPr/>
          <p:nvPr/>
        </p:nvSpPr>
        <p:spPr bwMode="auto">
          <a:xfrm rot="1800000">
            <a:off x="10210557" y="5961203"/>
            <a:ext cx="1312803" cy="128162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Pentagono 18">
            <a:extLst>
              <a:ext uri="{FF2B5EF4-FFF2-40B4-BE49-F238E27FC236}">
                <a16:creationId xmlns:a16="http://schemas.microsoft.com/office/drawing/2014/main" id="{9A0CB1E1-9EA1-AFF5-9F3B-786A4B7CA779}"/>
              </a:ext>
            </a:extLst>
          </p:cNvPr>
          <p:cNvSpPr/>
          <p:nvPr/>
        </p:nvSpPr>
        <p:spPr bwMode="auto">
          <a:xfrm rot="-960000">
            <a:off x="5387046" y="5035057"/>
            <a:ext cx="960120" cy="94377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7056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57363" y="-19744"/>
            <a:ext cx="5976664" cy="89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735" tIns="67735" rIns="67735" bIns="67735" numCol="1" anchor="b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it-IT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Possibilità di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verificare tutta l’agenda con le riunioni 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e tutti gli Ordini del giorno, aggiornati dalla segreteria, in un’unica interfaccia. Si può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accedere alle cartelle e ai documenti delle riunioni e dell’archivio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in modo profilato, protetto e sicuro.</a:t>
            </a:r>
          </a:p>
          <a:p>
            <a:pPr algn="l"/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Possibilità di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ricercare tutte le informazioni dentro gli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OdG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e i documenti stessi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. Si possono firmare digitalmente i documenti direttamente dall’app.</a:t>
            </a:r>
            <a:endParaRPr lang="it-IT" sz="3734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861101-875A-EF88-3385-309967C00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802" y="1583012"/>
            <a:ext cx="5700595" cy="8170588"/>
          </a:xfrm>
          <a:prstGeom prst="rect">
            <a:avLst/>
          </a:prstGeom>
        </p:spPr>
      </p:pic>
      <p:pic>
        <p:nvPicPr>
          <p:cNvPr id="8" name="Elemento grafico 7" descr="Priorità con riempimento a tinta unita">
            <a:extLst>
              <a:ext uri="{FF2B5EF4-FFF2-40B4-BE49-F238E27FC236}">
                <a16:creationId xmlns:a16="http://schemas.microsoft.com/office/drawing/2014/main" id="{6E9951EE-4BD9-4EE6-485B-700CF0546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219" y="3292624"/>
            <a:ext cx="1152128" cy="1152128"/>
          </a:xfrm>
          <a:prstGeom prst="rect">
            <a:avLst/>
          </a:prstGeom>
        </p:spPr>
      </p:pic>
      <p:pic>
        <p:nvPicPr>
          <p:cNvPr id="11" name="Elemento grafico 10" descr="Contratto con riempimento a tinta unita">
            <a:extLst>
              <a:ext uri="{FF2B5EF4-FFF2-40B4-BE49-F238E27FC236}">
                <a16:creationId xmlns:a16="http://schemas.microsoft.com/office/drawing/2014/main" id="{59AA08AF-ED95-A1DD-7175-3E282A3D2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235" y="6965032"/>
            <a:ext cx="1152128" cy="1152128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308117A1-6479-DFCE-CA32-41549DE5C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D9E76C-EB65-EAE3-795A-B8C71BD799EB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Funzionalità per i consiglieri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8B6C739-7FE4-EC31-BA26-B00828FC5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6" name="Immagine 15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2853387F-3A9F-AB1D-8DF5-6F7AB3938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412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>
            <a:extLst>
              <a:ext uri="{FF2B5EF4-FFF2-40B4-BE49-F238E27FC236}">
                <a16:creationId xmlns:a16="http://schemas.microsoft.com/office/drawing/2014/main" id="{EE8788E5-E764-4C58-830D-2A75D71C7EBD}"/>
              </a:ext>
            </a:extLst>
          </p:cNvPr>
          <p:cNvSpPr txBox="1"/>
          <p:nvPr/>
        </p:nvSpPr>
        <p:spPr>
          <a:xfrm>
            <a:off x="-474885" y="7871519"/>
            <a:ext cx="784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Cambria" panose="02040503050406030204" pitchFamily="18" charset="0"/>
              </a:rPr>
              <a:t>Le novità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CCB5D5-CC8C-4961-AD33-7D4D78CB4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t="1955" r="-150" b="-397"/>
          <a:stretch/>
        </p:blipFill>
        <p:spPr>
          <a:xfrm>
            <a:off x="8679768" y="87392"/>
            <a:ext cx="8696752" cy="477529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766CAE-932D-4451-A139-2FCA8DE9D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13" y="4850864"/>
            <a:ext cx="8670871" cy="49027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2471CE-E562-440D-9F8C-6418FB388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" y="4850862"/>
            <a:ext cx="8678752" cy="4902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CBADC-0AB6-9702-2E73-E33833E8B8AC}"/>
              </a:ext>
            </a:extLst>
          </p:cNvPr>
          <p:cNvSpPr txBox="1">
            <a:spLocks/>
          </p:cNvSpPr>
          <p:nvPr/>
        </p:nvSpPr>
        <p:spPr bwMode="auto">
          <a:xfrm>
            <a:off x="749251" y="1260876"/>
            <a:ext cx="7416824" cy="273921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sz="3200" dirty="0"/>
          </a:p>
          <a:p>
            <a:pPr algn="l"/>
            <a:r>
              <a:rPr lang="it-IT" sz="2800" dirty="0">
                <a:solidFill>
                  <a:srgbClr val="00738D"/>
                </a:solidFill>
                <a:latin typeface="Calibri"/>
                <a:cs typeface="Calibri"/>
              </a:rPr>
              <a:t>La soluzione più innovativa è made in </a:t>
            </a:r>
            <a:r>
              <a:rPr lang="it-IT" sz="2800" err="1">
                <a:solidFill>
                  <a:srgbClr val="00738D"/>
                </a:solidFill>
                <a:latin typeface="Calibri"/>
                <a:cs typeface="Calibri"/>
              </a:rPr>
              <a:t>Italy</a:t>
            </a:r>
            <a:endParaRPr lang="it-IT" sz="2800">
              <a:solidFill>
                <a:srgbClr val="00738D"/>
              </a:solidFill>
              <a:latin typeface="Calibri"/>
              <a:cs typeface="Calibri"/>
            </a:endParaRPr>
          </a:p>
          <a:p>
            <a:pPr algn="l"/>
            <a:r>
              <a:rPr lang="it-IT" sz="2800" b="0" dirty="0">
                <a:solidFill>
                  <a:schemeClr val="tx1"/>
                </a:solidFill>
              </a:rPr>
              <a:t>CDA ON BOARD è una piattaforma progettata e sviluppata in Italia. Il software si adatta alle esigenze delle aziende del nostro Paese garantendo innovazione, efficienza e sicurezza.</a:t>
            </a:r>
            <a:endParaRPr lang="it-IT" sz="2800" b="0" dirty="0"/>
          </a:p>
        </p:txBody>
      </p:sp>
      <p:pic>
        <p:nvPicPr>
          <p:cNvPr id="13" name="Immagine 1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49C7C64D-4C70-071D-F241-C8C4739DB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BE0283F-B3C9-D452-4697-24857BEE605E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PER LA SEGRETERIA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2719CAA-D877-A528-951A-95811148D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7" name="Immagine 16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22602EF2-8812-F353-4C4A-730E9052F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878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8">
            <a:extLst>
              <a:ext uri="{FF2B5EF4-FFF2-40B4-BE49-F238E27FC236}">
                <a16:creationId xmlns:a16="http://schemas.microsoft.com/office/drawing/2014/main" id="{D76AD921-B3E7-4DA0-8BDC-95B91AE85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23" y="5319292"/>
            <a:ext cx="3168352" cy="844894"/>
          </a:xfrm>
          <a:prstGeom prst="rect">
            <a:avLst/>
          </a:prstGeom>
        </p:spPr>
      </p:pic>
      <p:pic>
        <p:nvPicPr>
          <p:cNvPr id="2" name="Immagine 1" descr="Immagine che contiene Cellulare, Dispositivo di comunicazione, Dispositivo portatile per comunicazioni, Dispositivo mobile&#10;&#10;Descrizione generata automaticamente">
            <a:extLst>
              <a:ext uri="{FF2B5EF4-FFF2-40B4-BE49-F238E27FC236}">
                <a16:creationId xmlns:a16="http://schemas.microsoft.com/office/drawing/2014/main" id="{C0F7E97E-137B-940E-052D-B3EF8ED36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67" y="3021282"/>
            <a:ext cx="7308928" cy="5284042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B8648EB0-34E9-58E9-F999-CBDAD7A8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9BC307-75D5-E122-6108-3471197900B9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Immagine 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545B4BF-9E56-97C9-A774-FFDE40E99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960" y="3820965"/>
            <a:ext cx="5018958" cy="885825"/>
          </a:xfrm>
          <a:prstGeom prst="rect">
            <a:avLst/>
          </a:prstGeom>
        </p:spPr>
      </p:pic>
      <p:sp>
        <p:nvSpPr>
          <p:cNvPr id="6" name="Pentagono 5">
            <a:extLst>
              <a:ext uri="{FF2B5EF4-FFF2-40B4-BE49-F238E27FC236}">
                <a16:creationId xmlns:a16="http://schemas.microsoft.com/office/drawing/2014/main" id="{E7399EB7-7D6D-B999-7BCD-E59C04D3390C}"/>
              </a:ext>
            </a:extLst>
          </p:cNvPr>
          <p:cNvSpPr/>
          <p:nvPr/>
        </p:nvSpPr>
        <p:spPr bwMode="auto">
          <a:xfrm rot="19980000">
            <a:off x="2170708" y="1214761"/>
            <a:ext cx="769083" cy="738130"/>
          </a:xfrm>
          <a:prstGeom prst="pentagon">
            <a:avLst/>
          </a:prstGeom>
          <a:solidFill>
            <a:srgbClr val="46C8D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Pentagono 11">
            <a:extLst>
              <a:ext uri="{FF2B5EF4-FFF2-40B4-BE49-F238E27FC236}">
                <a16:creationId xmlns:a16="http://schemas.microsoft.com/office/drawing/2014/main" id="{19868156-74E6-7E84-FB56-4D289A824FAF}"/>
              </a:ext>
            </a:extLst>
          </p:cNvPr>
          <p:cNvSpPr/>
          <p:nvPr/>
        </p:nvSpPr>
        <p:spPr bwMode="auto">
          <a:xfrm rot="1800000">
            <a:off x="16449891" y="6885716"/>
            <a:ext cx="1312803" cy="128162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entagono 13">
            <a:extLst>
              <a:ext uri="{FF2B5EF4-FFF2-40B4-BE49-F238E27FC236}">
                <a16:creationId xmlns:a16="http://schemas.microsoft.com/office/drawing/2014/main" id="{E56AC75A-FB06-D924-2EA8-32147CB83A68}"/>
              </a:ext>
            </a:extLst>
          </p:cNvPr>
          <p:cNvSpPr/>
          <p:nvPr/>
        </p:nvSpPr>
        <p:spPr bwMode="auto">
          <a:xfrm rot="-960000">
            <a:off x="7412995" y="2320217"/>
            <a:ext cx="960120" cy="94377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59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229076" y="2840832"/>
            <a:ext cx="14882107" cy="55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735" tIns="67735" rIns="67735" bIns="67735" numCol="1" anchor="b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3734" dirty="0">
                <a:latin typeface="Calibri" panose="020F0502020204030204" pitchFamily="34" charset="0"/>
                <a:cs typeface="Calibri" panose="020F0502020204030204" pitchFamily="34" charset="0"/>
              </a:rPr>
              <a:t>CDA ON BOARD permette di gestire i </a:t>
            </a:r>
          </a:p>
          <a:p>
            <a:r>
              <a:rPr lang="it-IT" sz="3734" dirty="0">
                <a:latin typeface="Calibri" panose="020F0502020204030204" pitchFamily="34" charset="0"/>
                <a:cs typeface="Calibri" panose="020F0502020204030204" pitchFamily="34" charset="0"/>
              </a:rPr>
              <a:t>Consigli di Amministrazione, i Comitati, </a:t>
            </a:r>
          </a:p>
          <a:p>
            <a:r>
              <a:rPr lang="it-IT" sz="3734" dirty="0">
                <a:latin typeface="Calibri" panose="020F0502020204030204" pitchFamily="34" charset="0"/>
                <a:cs typeface="Calibri" panose="020F0502020204030204" pitchFamily="34" charset="0"/>
              </a:rPr>
              <a:t>gli Organismi di Vigilanza e tutte le riunioni </a:t>
            </a:r>
          </a:p>
          <a:p>
            <a:r>
              <a:rPr lang="it-IT" sz="3700" dirty="0">
                <a:latin typeface="Calibri"/>
                <a:cs typeface="Calibri"/>
              </a:rPr>
              <a:t>di alto livello di banche e aziende.</a:t>
            </a:r>
          </a:p>
          <a:p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36" y="2037656"/>
            <a:ext cx="4902589" cy="1307357"/>
          </a:xfrm>
          <a:prstGeom prst="rect">
            <a:avLst/>
          </a:prstGeom>
        </p:spPr>
      </p:pic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E6D4D0BB-24A6-E9E3-4BB9-0863317F1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52936D-C5BC-0C59-2668-5A9C547BD779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            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621B6F1-1549-C20E-402F-6EC1DF16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3" name="Immagine 12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6986B581-B60F-E652-4F11-B0DD1CEC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FAE4B62-019B-4B63-B639-75350CC9A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08" y="1688500"/>
            <a:ext cx="5682150" cy="8065100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0C3E39C4-3A2A-41CE-86CE-B20149A91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48" y="4440838"/>
            <a:ext cx="3168352" cy="844894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4D890B80-B930-1F16-2D8A-B49F6454F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5CB457-3AA2-25ED-BA79-49DAA34A7942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I vantaggi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DBE08CF-C253-B059-7D28-416317BD3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6" name="Immagine 15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79664154-B86C-8D58-FCC3-20767BDD2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74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95F5-6DFD-4D5F-BD42-87421DE2D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6346" y="2679192"/>
            <a:ext cx="3259766" cy="4902944"/>
          </a:xfrm>
        </p:spPr>
        <p:txBody>
          <a:bodyPr/>
          <a:lstStyle/>
          <a:p>
            <a:pPr marL="355618" indent="0">
              <a:spcBef>
                <a:spcPts val="0"/>
              </a:spcBef>
              <a:buNone/>
            </a:pPr>
            <a:r>
              <a:rPr lang="it-IT" sz="4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Completo</a:t>
            </a:r>
          </a:p>
          <a:p>
            <a:pPr marL="355618" indent="0">
              <a:spcBef>
                <a:spcPts val="0"/>
              </a:spcBef>
              <a:buNone/>
            </a:pPr>
            <a:b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CDA ON BOARD è composto da una 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parte amministrazione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(dove si creano e si gestiscono le riunioni) 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e una parte client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(dove si leggono informazioni e documenti).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0B459-7E38-423D-B19C-A549710E2AC0}"/>
              </a:ext>
            </a:extLst>
          </p:cNvPr>
          <p:cNvSpPr txBox="1">
            <a:spLocks/>
          </p:cNvSpPr>
          <p:nvPr/>
        </p:nvSpPr>
        <p:spPr bwMode="auto">
          <a:xfrm>
            <a:off x="4991490" y="2699060"/>
            <a:ext cx="3259766" cy="490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1013935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734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60663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2199327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792024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338472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99435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460398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521361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5823242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55600" indent="0">
              <a:spcBef>
                <a:spcPts val="0"/>
              </a:spcBef>
              <a:buFont typeface="Gill Sans" charset="0"/>
              <a:buNone/>
            </a:pPr>
            <a:r>
              <a:rPr lang="it-IT" sz="4800" b="1" kern="0" dirty="0">
                <a:solidFill>
                  <a:srgbClr val="00738D"/>
                </a:solidFill>
                <a:latin typeface="Calibri"/>
                <a:cs typeface="Calibri"/>
              </a:rPr>
              <a:t>Semplice</a:t>
            </a:r>
            <a:endParaRPr lang="it-IT">
              <a:solidFill>
                <a:srgbClr val="00738D"/>
              </a:solidFill>
              <a:latin typeface="Calibri"/>
              <a:cs typeface="Calibri"/>
            </a:endParaRPr>
          </a:p>
          <a:p>
            <a:pPr marL="355600" indent="0">
              <a:spcBef>
                <a:spcPts val="0"/>
              </a:spcBef>
              <a:buNone/>
            </a:pPr>
            <a:br>
              <a:rPr lang="it-IT" b="1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La piattaforma prevede </a:t>
            </a: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procedure guidate e intuitive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, sia per chi prepara le riunioni che per chi partecipa ai meeting. Serve una formazione minima per usarlo al massimo delle sue potenzialità.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FBE966-B756-433E-BB36-E3EC578963FA}"/>
              </a:ext>
            </a:extLst>
          </p:cNvPr>
          <p:cNvSpPr txBox="1">
            <a:spLocks/>
          </p:cNvSpPr>
          <p:nvPr/>
        </p:nvSpPr>
        <p:spPr bwMode="auto">
          <a:xfrm>
            <a:off x="8928139" y="3107222"/>
            <a:ext cx="325976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1013935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734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60663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2199327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792024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338472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99435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460398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521361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5823242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55618" indent="0">
              <a:spcBef>
                <a:spcPts val="0"/>
              </a:spcBef>
              <a:buFont typeface="Gill Sans" charset="0"/>
              <a:buNone/>
            </a:pPr>
            <a:r>
              <a:rPr lang="it-IT" sz="48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Versatile</a:t>
            </a:r>
          </a:p>
          <a:p>
            <a:pPr marL="355618" indent="0">
              <a:spcBef>
                <a:spcPts val="0"/>
              </a:spcBef>
              <a:buNone/>
            </a:pPr>
            <a:br>
              <a:rPr lang="it-IT" b="1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Il software può essere utilizzato  con un </a:t>
            </a: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(client Web) ma anche con </a:t>
            </a: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tablet e smartphone 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(client Mobile), con un’app per dispositivi iOS (iPhone e iPad) e Android.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A3AA05-7889-4F45-8FF5-224BB048167A}"/>
              </a:ext>
            </a:extLst>
          </p:cNvPr>
          <p:cNvSpPr txBox="1">
            <a:spLocks/>
          </p:cNvSpPr>
          <p:nvPr/>
        </p:nvSpPr>
        <p:spPr bwMode="auto">
          <a:xfrm>
            <a:off x="12864788" y="3107222"/>
            <a:ext cx="3259766" cy="446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1013935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734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60663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2199327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792024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338472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99435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460398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521361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5823242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55600" indent="0">
              <a:spcBef>
                <a:spcPts val="0"/>
              </a:spcBef>
              <a:buFont typeface="Gill Sans" charset="0"/>
              <a:buNone/>
            </a:pPr>
            <a:r>
              <a:rPr lang="it-IT" sz="4800" b="1" kern="0" dirty="0">
                <a:solidFill>
                  <a:srgbClr val="00738D"/>
                </a:solidFill>
                <a:latin typeface="Calibri"/>
                <a:cs typeface="Calibri"/>
              </a:rPr>
              <a:t>Sicuro</a:t>
            </a:r>
          </a:p>
          <a:p>
            <a:pPr marL="355600" indent="0">
              <a:spcBef>
                <a:spcPts val="0"/>
              </a:spcBef>
              <a:buNone/>
            </a:pPr>
            <a:br>
              <a:rPr lang="it-IT" b="1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La gestione della </a:t>
            </a: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sicurezza della soluzione è molto avanzata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, con supporto a connessioni sicure. Prevede documenti cifrati, login con two-step-code e tante altre funzionalità.</a:t>
            </a:r>
          </a:p>
          <a:p>
            <a:pPr marL="355600" indent="0">
              <a:spcBef>
                <a:spcPts val="0"/>
              </a:spcBef>
              <a:buNone/>
            </a:pPr>
            <a:endParaRPr lang="it-IT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14AFE4C7-1F30-B1CB-D5A9-FC90AB471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40719A-6977-B129-772F-1FAEF18E7B1E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I vantaggi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28ECE4E-E5B3-3AA6-24A3-0EED142D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8" name="Immagine 17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BAF572AD-8469-9F59-EEA1-9CFA8F9B0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601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0B459-7E38-423D-B19C-A549710E2AC0}"/>
              </a:ext>
            </a:extLst>
          </p:cNvPr>
          <p:cNvSpPr txBox="1">
            <a:spLocks/>
          </p:cNvSpPr>
          <p:nvPr/>
        </p:nvSpPr>
        <p:spPr bwMode="auto">
          <a:xfrm>
            <a:off x="1703649" y="3544989"/>
            <a:ext cx="4890277" cy="490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1013935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734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60663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2199327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792024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338472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99435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460398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521361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5823242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55618" indent="0">
              <a:spcBef>
                <a:spcPts val="0"/>
              </a:spcBef>
              <a:buFont typeface="Gill Sans" charset="0"/>
              <a:buNone/>
            </a:pPr>
            <a:r>
              <a:rPr lang="it-IT" sz="48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Personalizzabile</a:t>
            </a:r>
          </a:p>
          <a:p>
            <a:pPr marL="355618" indent="0">
              <a:spcBef>
                <a:spcPts val="0"/>
              </a:spcBef>
              <a:buNone/>
            </a:pPr>
            <a:br>
              <a:rPr lang="it-IT" b="1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Tutte le parti di CDA ON BOARD sono configurabili. 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Questo permette alla piattaforma di adattarsi a ogni tipologia di riunione. Inoltre, può gestire procedure e consuetudini delle aziende che lo usano, mentenendo continuità rispetto ai processi già utilizzati.</a:t>
            </a:r>
          </a:p>
          <a:p>
            <a:pPr marL="355618" indent="0">
              <a:spcBef>
                <a:spcPts val="0"/>
              </a:spcBef>
              <a:buNone/>
            </a:pPr>
            <a:endParaRPr lang="it-IT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FBE966-B756-433E-BB36-E3EC578963FA}"/>
              </a:ext>
            </a:extLst>
          </p:cNvPr>
          <p:cNvSpPr txBox="1">
            <a:spLocks/>
          </p:cNvSpPr>
          <p:nvPr/>
        </p:nvSpPr>
        <p:spPr bwMode="auto">
          <a:xfrm>
            <a:off x="7040247" y="3980237"/>
            <a:ext cx="4366188" cy="406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1013935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734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60663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2199327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792024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338472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99435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460398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521361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5823242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55618" indent="0">
              <a:spcBef>
                <a:spcPts val="0"/>
              </a:spcBef>
              <a:buFont typeface="Gill Sans" charset="0"/>
              <a:buNone/>
            </a:pPr>
            <a:r>
              <a:rPr lang="it-IT" sz="48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Multi-azienda</a:t>
            </a:r>
          </a:p>
          <a:p>
            <a:pPr marL="355618" indent="0">
              <a:spcBef>
                <a:spcPts val="0"/>
              </a:spcBef>
              <a:buNone/>
            </a:pPr>
            <a:br>
              <a:rPr lang="it-IT" b="1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Il software è in grado di gestire </a:t>
            </a: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CdA, Comitati e riunioni di più società di un gruppo, con un'unica installazione server.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Più utenti possono inoltre lavorare allo stesso tempo su documenti e riunioni,  migliorando l’efficienza dell’organizzazione.</a:t>
            </a:r>
          </a:p>
          <a:p>
            <a:pPr marL="355618" indent="0">
              <a:spcBef>
                <a:spcPts val="0"/>
              </a:spcBef>
              <a:buNone/>
            </a:pPr>
            <a:endParaRPr lang="it-IT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A3AA05-7889-4F45-8FF5-224BB048167A}"/>
              </a:ext>
            </a:extLst>
          </p:cNvPr>
          <p:cNvSpPr txBox="1">
            <a:spLocks/>
          </p:cNvSpPr>
          <p:nvPr/>
        </p:nvSpPr>
        <p:spPr bwMode="auto">
          <a:xfrm>
            <a:off x="11852755" y="3762613"/>
            <a:ext cx="3946167" cy="446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1013935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734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60663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2199327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792024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338472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994350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460398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5213611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5823242" indent="-658317" algn="l" rtl="0" fontAlgn="base">
              <a:spcBef>
                <a:spcPts val="506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55618" indent="0">
              <a:spcBef>
                <a:spcPts val="0"/>
              </a:spcBef>
              <a:buFont typeface="Gill Sans" charset="0"/>
              <a:buNone/>
            </a:pPr>
            <a:r>
              <a:rPr lang="it-IT" sz="48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Multi-lingua</a:t>
            </a:r>
          </a:p>
          <a:p>
            <a:pPr marL="355618" indent="0">
              <a:spcBef>
                <a:spcPts val="0"/>
              </a:spcBef>
              <a:buNone/>
            </a:pPr>
            <a:br>
              <a:rPr lang="it-IT" b="1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CDA ON BOARD </a:t>
            </a:r>
            <a:r>
              <a:rPr lang="it-IT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si adatta in base alla lingua di chi lo utilizza</a:t>
            </a:r>
            <a:r>
              <a:rPr lang="it-IT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. L’interfaccia, in base alla scelta dell’utente, si adatta in automatico. La modalità multi-lingua vale sia per i contenuti che per gli allegati.</a:t>
            </a:r>
          </a:p>
          <a:p>
            <a:pPr marL="355618" indent="0">
              <a:spcBef>
                <a:spcPts val="0"/>
              </a:spcBef>
              <a:buNone/>
            </a:pPr>
            <a:endParaRPr lang="it-IT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2960058-0B4D-988C-5DAC-AF86B711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641612-4B3D-839C-3521-4C2F52596387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I vantaggi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81AA49C-CC6F-8847-1E8E-99BEE121C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5" name="Immagine 14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8065826C-28DC-DA98-F443-4B89835CE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31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2FD86-C8BB-4086-BC45-ED14CB005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24795" cy="9753600"/>
          </a:xfrm>
          <a:prstGeom prst="rect">
            <a:avLst/>
          </a:prstGeom>
        </p:spPr>
      </p:pic>
      <p:pic>
        <p:nvPicPr>
          <p:cNvPr id="6" name="Immagine 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4156D5FA-A120-2C46-1A3F-A9A2A65B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8D2EAF-1CDD-8A68-3531-188945FE7F50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LE NOVITÀ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3BFE14-19AB-3B27-2FF6-E819D290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3" name="Immagine 12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3EF63527-B99C-9CCD-C86A-CBBAB9057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  <p:sp>
        <p:nvSpPr>
          <p:cNvPr id="14" name="Pentagono 13">
            <a:extLst>
              <a:ext uri="{FF2B5EF4-FFF2-40B4-BE49-F238E27FC236}">
                <a16:creationId xmlns:a16="http://schemas.microsoft.com/office/drawing/2014/main" id="{E5A1A446-051F-5DDA-E079-F63ACEFD86B2}"/>
              </a:ext>
            </a:extLst>
          </p:cNvPr>
          <p:cNvSpPr/>
          <p:nvPr/>
        </p:nvSpPr>
        <p:spPr bwMode="auto">
          <a:xfrm rot="19980000">
            <a:off x="4519634" y="1625656"/>
            <a:ext cx="769083" cy="738130"/>
          </a:xfrm>
          <a:prstGeom prst="pentagon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Pentagono 14">
            <a:extLst>
              <a:ext uri="{FF2B5EF4-FFF2-40B4-BE49-F238E27FC236}">
                <a16:creationId xmlns:a16="http://schemas.microsoft.com/office/drawing/2014/main" id="{C0EECF18-F49A-7E18-96B4-9A7DE0DE124A}"/>
              </a:ext>
            </a:extLst>
          </p:cNvPr>
          <p:cNvSpPr/>
          <p:nvPr/>
        </p:nvSpPr>
        <p:spPr bwMode="auto">
          <a:xfrm rot="1800000">
            <a:off x="6936742" y="2908842"/>
            <a:ext cx="1312803" cy="128162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Pentagono 17">
            <a:extLst>
              <a:ext uri="{FF2B5EF4-FFF2-40B4-BE49-F238E27FC236}">
                <a16:creationId xmlns:a16="http://schemas.microsoft.com/office/drawing/2014/main" id="{C0BED0FE-49FB-8333-A3F9-ED73EE9D9152}"/>
              </a:ext>
            </a:extLst>
          </p:cNvPr>
          <p:cNvSpPr/>
          <p:nvPr/>
        </p:nvSpPr>
        <p:spPr bwMode="auto">
          <a:xfrm rot="-960000">
            <a:off x="3698755" y="5328553"/>
            <a:ext cx="960120" cy="94377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776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900814" y="938185"/>
            <a:ext cx="4485771" cy="872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735" tIns="67735" rIns="67735" bIns="67735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Generazione automatica della bozza di verbale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 con funzionalità di generazione estratti </a:t>
            </a:r>
          </a:p>
          <a:p>
            <a:pPr algn="l"/>
            <a:endParaRPr lang="it-IT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Integrazione con i principali sistemi di videoconferenza 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sul mercato</a:t>
            </a:r>
          </a:p>
          <a:p>
            <a:pPr algn="l"/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Capacità evolute di gestione delle </a:t>
            </a:r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proposte sui punti all’</a:t>
            </a:r>
            <a:r>
              <a:rPr lang="it-IT" sz="3500" b="1" dirty="0" err="1">
                <a:latin typeface="Calibri" panose="020F0502020204030204" pitchFamily="34" charset="0"/>
                <a:cs typeface="Calibri" panose="020F0502020204030204" pitchFamily="34" charset="0"/>
              </a:rPr>
              <a:t>OdG</a:t>
            </a:r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 e delle proposte di delibera</a:t>
            </a:r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Funzionalità  </a:t>
            </a:r>
            <a:b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firma digitale 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e di </a:t>
            </a:r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dematerializzazione di verbale e libri sociali</a:t>
            </a:r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sz="3734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E0507E42-B09C-44FD-B719-D2649CC42209}"/>
              </a:ext>
            </a:extLst>
          </p:cNvPr>
          <p:cNvSpPr/>
          <p:nvPr/>
        </p:nvSpPr>
        <p:spPr>
          <a:xfrm>
            <a:off x="675347" y="5944986"/>
            <a:ext cx="897449" cy="73175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Isosceles Triangle 57">
            <a:extLst>
              <a:ext uri="{FF2B5EF4-FFF2-40B4-BE49-F238E27FC236}">
                <a16:creationId xmlns:a16="http://schemas.microsoft.com/office/drawing/2014/main" id="{D2F7DFFB-FF6C-46D7-AF04-6C499C25612F}"/>
              </a:ext>
            </a:extLst>
          </p:cNvPr>
          <p:cNvSpPr/>
          <p:nvPr/>
        </p:nvSpPr>
        <p:spPr>
          <a:xfrm>
            <a:off x="876878" y="7669062"/>
            <a:ext cx="485553" cy="1036988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6CCCAA-EF8F-4054-8F39-86E144169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04" y="0"/>
            <a:ext cx="10625660" cy="9753600"/>
          </a:xfrm>
          <a:prstGeom prst="rect">
            <a:avLst/>
          </a:prstGeom>
        </p:spPr>
      </p:pic>
      <p:pic>
        <p:nvPicPr>
          <p:cNvPr id="3" name="Elemento grafico 2" descr="Social network">
            <a:extLst>
              <a:ext uri="{FF2B5EF4-FFF2-40B4-BE49-F238E27FC236}">
                <a16:creationId xmlns:a16="http://schemas.microsoft.com/office/drawing/2014/main" id="{DF36EE2D-9696-478A-B5E7-89CBCCF8B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98" y="3709115"/>
            <a:ext cx="1397512" cy="1397512"/>
          </a:xfrm>
          <a:prstGeom prst="rect">
            <a:avLst/>
          </a:prstGeom>
        </p:spPr>
      </p:pic>
      <p:pic>
        <p:nvPicPr>
          <p:cNvPr id="4" name="Elemento grafico 3" descr="Contratto con riempimento a tinta unita">
            <a:extLst>
              <a:ext uri="{FF2B5EF4-FFF2-40B4-BE49-F238E27FC236}">
                <a16:creationId xmlns:a16="http://schemas.microsoft.com/office/drawing/2014/main" id="{9FC217BB-B61C-420C-902F-57C11E7FD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614" y="1831400"/>
            <a:ext cx="1162079" cy="1162079"/>
          </a:xfrm>
          <a:prstGeom prst="rect">
            <a:avLst/>
          </a:prstGeom>
        </p:spPr>
      </p:pic>
      <p:pic>
        <p:nvPicPr>
          <p:cNvPr id="7" name="Immagine 6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67BA0A33-1538-774C-7159-26044FEFE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DCCBC0-0619-6A7C-C073-1065A005090D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Le novità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1BB2046-8CDF-0FCB-EA13-F9780AE74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7" name="Immagine 16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60EC15D1-B97D-4C6F-1A9A-6A54D2175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6113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900814" y="884127"/>
            <a:ext cx="4781875" cy="872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735" tIns="67735" rIns="67735" bIns="67735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it-IT" sz="373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Generazione di «chat» tra utenti (discussion/Q&amp;A) 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per approfondire le informazioni sulle riunioni</a:t>
            </a:r>
          </a:p>
          <a:p>
            <a:pPr algn="l"/>
            <a:endParaRPr lang="it-IT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Invio di news e aggiornamenti personalizzati 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riservati ai consiglieri</a:t>
            </a:r>
          </a:p>
          <a:p>
            <a:pPr algn="l"/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Possibilità di </a:t>
            </a:r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raccogliere informazioni relative agli esponenti aziendali 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con moduli compilabili online</a:t>
            </a:r>
          </a:p>
          <a:p>
            <a:pPr algn="l"/>
            <a:endParaRPr lang="it-IT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Modalità evolute di adesione alle </a:t>
            </a:r>
          </a:p>
          <a:p>
            <a:pPr algn="l"/>
            <a:r>
              <a:rPr lang="it-IT" sz="3500" b="1" dirty="0">
                <a:latin typeface="Calibri" panose="020F0502020204030204" pitchFamily="34" charset="0"/>
                <a:cs typeface="Calibri" panose="020F0502020204030204" pitchFamily="34" charset="0"/>
              </a:rPr>
              <a:t>convocazioni </a:t>
            </a:r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riservate ai </a:t>
            </a:r>
          </a:p>
          <a:p>
            <a:pPr algn="l"/>
            <a:r>
              <a:rPr lang="it-IT" sz="3500" dirty="0">
                <a:latin typeface="Calibri" panose="020F0502020204030204" pitchFamily="34" charset="0"/>
                <a:cs typeface="Calibri" panose="020F0502020204030204" pitchFamily="34" charset="0"/>
              </a:rPr>
              <a:t>consiglieri</a:t>
            </a:r>
          </a:p>
          <a:p>
            <a:pPr algn="l"/>
            <a:endParaRPr lang="it-IT" sz="3734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36329-EF42-47D1-A306-FEEF1D0D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03" y="0"/>
            <a:ext cx="10625660" cy="9753600"/>
          </a:xfrm>
          <a:prstGeom prst="rect">
            <a:avLst/>
          </a:prstGeom>
        </p:spPr>
      </p:pic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A40AD195-3DA2-4EA2-B612-17021CC09032}"/>
              </a:ext>
            </a:extLst>
          </p:cNvPr>
          <p:cNvSpPr/>
          <p:nvPr/>
        </p:nvSpPr>
        <p:spPr>
          <a:xfrm flipH="1">
            <a:off x="605368" y="1963072"/>
            <a:ext cx="897448" cy="73175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Round Same Side Corner Rectangle 6">
            <a:extLst>
              <a:ext uri="{FF2B5EF4-FFF2-40B4-BE49-F238E27FC236}">
                <a16:creationId xmlns:a16="http://schemas.microsoft.com/office/drawing/2014/main" id="{60D85EDB-3A1C-4658-A6DD-051A3F08194C}"/>
              </a:ext>
            </a:extLst>
          </p:cNvPr>
          <p:cNvSpPr/>
          <p:nvPr/>
        </p:nvSpPr>
        <p:spPr>
          <a:xfrm rot="2700000">
            <a:off x="937706" y="5809326"/>
            <a:ext cx="243822" cy="1025509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0" name="Frame 17">
            <a:extLst>
              <a:ext uri="{FF2B5EF4-FFF2-40B4-BE49-F238E27FC236}">
                <a16:creationId xmlns:a16="http://schemas.microsoft.com/office/drawing/2014/main" id="{90EAEB86-B79D-4B63-BE3D-3CB3531D3371}"/>
              </a:ext>
            </a:extLst>
          </p:cNvPr>
          <p:cNvSpPr/>
          <p:nvPr/>
        </p:nvSpPr>
        <p:spPr>
          <a:xfrm>
            <a:off x="708769" y="7877996"/>
            <a:ext cx="690645" cy="68442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3F5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Elemento grafico 2" descr="Megafono1 con riempimento a tinta unita">
            <a:extLst>
              <a:ext uri="{FF2B5EF4-FFF2-40B4-BE49-F238E27FC236}">
                <a16:creationId xmlns:a16="http://schemas.microsoft.com/office/drawing/2014/main" id="{D9A00B4A-D39C-9715-99E4-1B07267FD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944" y="3630491"/>
            <a:ext cx="1296144" cy="1296144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3633F7D4-3F87-AB67-ADAC-B4C7D4E6F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32A40F-CD11-60A7-CFFD-72C9AEFBB96A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        </a:t>
            </a:r>
            <a:r>
              <a:rPr lang="it-IT" b="1" dirty="0">
                <a:solidFill>
                  <a:schemeClr val="bg1"/>
                </a:solidFill>
                <a:latin typeface="Gill Sans"/>
              </a:rPr>
              <a:t>Le novità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4E584A2-512C-BF6D-C08B-6D61CDD46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5" name="Immagine 14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AE44FD52-5C62-CAE1-B66F-17C0A66DF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69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F08855E-B43E-03FD-46A8-CC8B5EF46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5D42C51D-9622-8923-C243-DC17C482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3" y="-904"/>
            <a:ext cx="17350169" cy="17190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3FAA12-89EF-C167-86C7-E7399A65FA4E}"/>
              </a:ext>
            </a:extLst>
          </p:cNvPr>
          <p:cNvSpPr txBox="1"/>
          <p:nvPr/>
        </p:nvSpPr>
        <p:spPr>
          <a:xfrm>
            <a:off x="2822394" y="174014"/>
            <a:ext cx="128340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latin typeface="Gill Sans"/>
              </a:rPr>
              <a:t>CDA</a:t>
            </a:r>
            <a:r>
              <a:rPr lang="it-IT" dirty="0">
                <a:latin typeface="Gill Sans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"/>
              </a:rPr>
              <a:t>ON BOARD  PER LA SEGRETERIA                     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AD69284-860F-516C-6310-3E6A05457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02567"/>
            <a:ext cx="17342559" cy="418870"/>
          </a:xfrm>
          <a:prstGeom prst="rect">
            <a:avLst/>
          </a:prstGeom>
        </p:spPr>
      </p:pic>
      <p:pic>
        <p:nvPicPr>
          <p:cNvPr id="13" name="Immagine 12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D54482C5-3E83-CD85-9EC3-B6AB3028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008" y="9428008"/>
            <a:ext cx="1764213" cy="328978"/>
          </a:xfrm>
          <a:prstGeom prst="rect">
            <a:avLst/>
          </a:prstGeom>
        </p:spPr>
      </p:pic>
      <p:sp>
        <p:nvSpPr>
          <p:cNvPr id="15" name="Pentagono 14">
            <a:extLst>
              <a:ext uri="{FF2B5EF4-FFF2-40B4-BE49-F238E27FC236}">
                <a16:creationId xmlns:a16="http://schemas.microsoft.com/office/drawing/2014/main" id="{82477012-6490-2942-84D4-652F49419147}"/>
              </a:ext>
            </a:extLst>
          </p:cNvPr>
          <p:cNvSpPr/>
          <p:nvPr/>
        </p:nvSpPr>
        <p:spPr bwMode="auto">
          <a:xfrm rot="19980000">
            <a:off x="1862411" y="3313259"/>
            <a:ext cx="769083" cy="738130"/>
          </a:xfrm>
          <a:prstGeom prst="pentagon">
            <a:avLst/>
          </a:prstGeom>
          <a:solidFill>
            <a:srgbClr val="46C8D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Pentagono 16">
            <a:extLst>
              <a:ext uri="{FF2B5EF4-FFF2-40B4-BE49-F238E27FC236}">
                <a16:creationId xmlns:a16="http://schemas.microsoft.com/office/drawing/2014/main" id="{A962C4D9-020D-B34D-D511-FA7C310F6FA6}"/>
              </a:ext>
            </a:extLst>
          </p:cNvPr>
          <p:cNvSpPr/>
          <p:nvPr/>
        </p:nvSpPr>
        <p:spPr bwMode="auto">
          <a:xfrm rot="1800000">
            <a:off x="12368633" y="7267261"/>
            <a:ext cx="1312803" cy="128162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Pentagono 18">
            <a:extLst>
              <a:ext uri="{FF2B5EF4-FFF2-40B4-BE49-F238E27FC236}">
                <a16:creationId xmlns:a16="http://schemas.microsoft.com/office/drawing/2014/main" id="{9EB05291-CAA4-C777-954F-848181374138}"/>
              </a:ext>
            </a:extLst>
          </p:cNvPr>
          <p:cNvSpPr/>
          <p:nvPr/>
        </p:nvSpPr>
        <p:spPr bwMode="auto">
          <a:xfrm rot="-960000">
            <a:off x="3977690" y="7500425"/>
            <a:ext cx="960120" cy="943778"/>
          </a:xfrm>
          <a:prstGeom prst="pentagon">
            <a:avLst/>
          </a:prstGeom>
          <a:solidFill>
            <a:srgbClr val="3C8C93">
              <a:alpha val="6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35962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olo e sottotitolo">
  <a:themeElements>
    <a:clrScheme name="Titolo e sottotito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sottotito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olo e sotto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olo, punti elenco e foto">
  <a:themeElements>
    <a:clrScheme name="Titolo, punti elenco e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, punti elenco e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olo, punti elenco e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efaed0-26f2-4b96-97b5-7c62608633a3">
      <Terms xmlns="http://schemas.microsoft.com/office/infopath/2007/PartnerControls"/>
    </lcf76f155ced4ddcb4097134ff3c332f>
    <TaxCatchAll xmlns="34768e0e-215a-454e-828d-4d41403657a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2A18BCF5E203548AB067B75633E8868" ma:contentTypeVersion="15" ma:contentTypeDescription="Creare un nuovo documento." ma:contentTypeScope="" ma:versionID="c55385b14b83a3c04c8fbdc9bbfd0097">
  <xsd:schema xmlns:xsd="http://www.w3.org/2001/XMLSchema" xmlns:xs="http://www.w3.org/2001/XMLSchema" xmlns:p="http://schemas.microsoft.com/office/2006/metadata/properties" xmlns:ns2="a3efaed0-26f2-4b96-97b5-7c62608633a3" xmlns:ns3="34768e0e-215a-454e-828d-4d41403657ae" targetNamespace="http://schemas.microsoft.com/office/2006/metadata/properties" ma:root="true" ma:fieldsID="b1a88c11fe09769595911b7ad9ad281d" ns2:_="" ns3:_="">
    <xsd:import namespace="a3efaed0-26f2-4b96-97b5-7c62608633a3"/>
    <xsd:import namespace="34768e0e-215a-454e-828d-4d41403657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faed0-26f2-4b96-97b5-7c62608633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Tag immagine" ma:readOnly="false" ma:fieldId="{5cf76f15-5ced-4ddc-b409-7134ff3c332f}" ma:taxonomyMulti="true" ma:sspId="4fcfb70c-bfb9-411d-a5bd-78c2dd418d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68e0e-215a-454e-828d-4d41403657a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cfa999d-2191-467b-9f01-b3338bedc827}" ma:internalName="TaxCatchAll" ma:showField="CatchAllData" ma:web="34768e0e-215a-454e-828d-4d41403657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326D9A-6B80-4299-A6A8-E2B73739DAAB}">
  <ds:schemaRefs>
    <ds:schemaRef ds:uri="http://schemas.microsoft.com/office/2006/metadata/properties"/>
    <ds:schemaRef ds:uri="http://schemas.microsoft.com/office/infopath/2007/PartnerControls"/>
    <ds:schemaRef ds:uri="a3efaed0-26f2-4b96-97b5-7c62608633a3"/>
    <ds:schemaRef ds:uri="34768e0e-215a-454e-828d-4d41403657ae"/>
  </ds:schemaRefs>
</ds:datastoreItem>
</file>

<file path=customXml/itemProps2.xml><?xml version="1.0" encoding="utf-8"?>
<ds:datastoreItem xmlns:ds="http://schemas.openxmlformats.org/officeDocument/2006/customXml" ds:itemID="{83C3CC3C-1437-407B-AB2D-67748ACFBA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6B177A-9E2D-47EF-85F3-4C5B8CED35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faed0-26f2-4b96-97b5-7c62608633a3"/>
    <ds:schemaRef ds:uri="34768e0e-215a-454e-828d-4d41403657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4505</TotalTime>
  <Pages>0</Pages>
  <Words>690</Words>
  <Characters>0</Characters>
  <Application>Microsoft Office PowerPoint</Application>
  <PresentationFormat>Personalizzato</PresentationFormat>
  <Lines>0</Lines>
  <Paragraphs>74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</vt:lpstr>
      <vt:lpstr>Gill Sans</vt:lpstr>
      <vt:lpstr>Titolo e sottotitolo</vt:lpstr>
      <vt:lpstr>Titolo, punti elenco e foto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Riccardo Polesel</dc:creator>
  <cp:lastModifiedBy>Nicola Baraldi</cp:lastModifiedBy>
  <cp:revision>715</cp:revision>
  <cp:lastPrinted>2016-10-04T16:22:00Z</cp:lastPrinted>
  <dcterms:modified xsi:type="dcterms:W3CDTF">2024-02-27T08:48:01Z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0x01010082A18BCF5E203548AB067B75633E8868</vt:lpwstr>
  </property>
  <property fmtid="{D5CDD505-2E9C-101B-9397-08002B2CF9AE}" pid="3" name="MediaServiceImageTags">
    <vt:lpwstr/>
  </property>
</Properties>
</file>